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578099" y="5991225"/>
            <a:ext cx="7848602" cy="4064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578099" y="4365625"/>
            <a:ext cx="7848602" cy="622301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36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1625599" y="1219199"/>
            <a:ext cx="9753602" cy="7315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2830512" y="1695449"/>
            <a:ext cx="7334251" cy="44386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2578099" y="6257925"/>
            <a:ext cx="7848602" cy="10668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2578099" y="7362825"/>
            <a:ext cx="7848602" cy="8477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40208" y="8153400"/>
            <a:ext cx="314859" cy="3175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2578099" y="3638550"/>
            <a:ext cx="7848602" cy="247650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>
            <a:off x="6664325" y="1695449"/>
            <a:ext cx="4000501" cy="6172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2339974" y="1695449"/>
            <a:ext cx="4000502" cy="2990851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2339974" y="4791075"/>
            <a:ext cx="4000502" cy="307657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anchor="ctr"/>
          <a:lstStyle>
            <a:lvl1pPr marL="419805" indent="-419805" algn="l">
              <a:spcBef>
                <a:spcPts val="4200"/>
              </a:spcBef>
              <a:buSzPct val="75000"/>
              <a:buChar char="•"/>
              <a:defRPr sz="3400"/>
            </a:lvl1pPr>
            <a:lvl2pPr marL="864305" indent="-419805" algn="l">
              <a:spcBef>
                <a:spcPts val="4200"/>
              </a:spcBef>
              <a:buSzPct val="75000"/>
              <a:buChar char="•"/>
              <a:defRPr sz="3400"/>
            </a:lvl2pPr>
            <a:lvl3pPr marL="1308805" indent="-419805" algn="l">
              <a:spcBef>
                <a:spcPts val="4200"/>
              </a:spcBef>
              <a:buSzPct val="75000"/>
              <a:buChar char="•"/>
              <a:defRPr sz="3400"/>
            </a:lvl3pPr>
            <a:lvl4pPr marL="1753305" indent="-419805" algn="l">
              <a:spcBef>
                <a:spcPts val="4200"/>
              </a:spcBef>
              <a:buSzPct val="75000"/>
              <a:buChar char="•"/>
              <a:defRPr sz="3400"/>
            </a:lvl4pPr>
            <a:lvl5pPr marL="2197805" indent="-419805" algn="l">
              <a:spcBef>
                <a:spcPts val="4200"/>
              </a:spcBef>
              <a:buSzPct val="75000"/>
              <a:buChar char="•"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6664325" y="3171825"/>
            <a:ext cx="4000501" cy="4714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2339974" y="3171825"/>
            <a:ext cx="4000502" cy="4714876"/>
          </a:xfrm>
          <a:prstGeom prst="rect">
            <a:avLst/>
          </a:prstGeom>
        </p:spPr>
        <p:txBody>
          <a:bodyPr anchor="ctr"/>
          <a:lstStyle>
            <a:lvl1pPr marL="318407" indent="-318407" algn="l">
              <a:spcBef>
                <a:spcPts val="3200"/>
              </a:spcBef>
              <a:buSzPct val="75000"/>
              <a:buChar char="•"/>
              <a:defRPr sz="2600"/>
            </a:lvl1pPr>
            <a:lvl2pPr marL="661307" indent="-318407" algn="l">
              <a:spcBef>
                <a:spcPts val="3200"/>
              </a:spcBef>
              <a:buSzPct val="75000"/>
              <a:buChar char="•"/>
              <a:defRPr sz="2600"/>
            </a:lvl2pPr>
            <a:lvl3pPr marL="1004207" indent="-318407" algn="l">
              <a:spcBef>
                <a:spcPts val="3200"/>
              </a:spcBef>
              <a:buSzPct val="75000"/>
              <a:buChar char="•"/>
              <a:defRPr sz="2600"/>
            </a:lvl3pPr>
            <a:lvl4pPr marL="1347107" indent="-318407" algn="l">
              <a:spcBef>
                <a:spcPts val="3200"/>
              </a:spcBef>
              <a:buSzPct val="75000"/>
              <a:buChar char="•"/>
              <a:defRPr sz="2600"/>
            </a:lvl4pPr>
            <a:lvl5pPr marL="1690007" indent="-318407" algn="l">
              <a:spcBef>
                <a:spcPts val="3200"/>
              </a:spcBef>
              <a:buSzPct val="75000"/>
              <a:buChar char="•"/>
              <a:defRPr sz="2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half" idx="1"/>
          </p:nvPr>
        </p:nvSpPr>
        <p:spPr>
          <a:xfrm>
            <a:off x="2339974" y="2171699"/>
            <a:ext cx="8324852" cy="5410202"/>
          </a:xfrm>
          <a:prstGeom prst="rect">
            <a:avLst/>
          </a:prstGeom>
        </p:spPr>
        <p:txBody>
          <a:bodyPr anchor="ctr"/>
          <a:lstStyle>
            <a:lvl1pPr marL="419805" indent="-419805" algn="l">
              <a:spcBef>
                <a:spcPts val="4200"/>
              </a:spcBef>
              <a:buSzPct val="75000"/>
              <a:buChar char="•"/>
              <a:defRPr sz="3400"/>
            </a:lvl1pPr>
            <a:lvl2pPr marL="864305" indent="-419805" algn="l">
              <a:spcBef>
                <a:spcPts val="4200"/>
              </a:spcBef>
              <a:buSzPct val="75000"/>
              <a:buChar char="•"/>
              <a:defRPr sz="3400"/>
            </a:lvl2pPr>
            <a:lvl3pPr marL="1308805" indent="-419805" algn="l">
              <a:spcBef>
                <a:spcPts val="4200"/>
              </a:spcBef>
              <a:buSzPct val="75000"/>
              <a:buChar char="•"/>
              <a:defRPr sz="3400"/>
            </a:lvl3pPr>
            <a:lvl4pPr marL="1753305" indent="-419805" algn="l">
              <a:spcBef>
                <a:spcPts val="4200"/>
              </a:spcBef>
              <a:buSzPct val="75000"/>
              <a:buChar char="•"/>
              <a:defRPr sz="3400"/>
            </a:lvl4pPr>
            <a:lvl5pPr marL="2197805" indent="-419805" algn="l">
              <a:spcBef>
                <a:spcPts val="4200"/>
              </a:spcBef>
              <a:buSzPct val="75000"/>
              <a:buChar char="•"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664325" y="5038725"/>
            <a:ext cx="4000501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668988" y="1885949"/>
            <a:ext cx="4000502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5"/>
          </p:nvPr>
        </p:nvSpPr>
        <p:spPr>
          <a:xfrm>
            <a:off x="2339974" y="1885949"/>
            <a:ext cx="4000502" cy="59817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elefen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3" Type="http://schemas.openxmlformats.org/officeDocument/2006/relationships/hyperlink" Target="https://github.com/75team/thinkjs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3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4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176"/>
            </a:lvl1pPr>
          </a:lstStyle>
          <a:p>
            <a:pPr/>
            <a:r>
              <a:t>Node.js 和 ThinkJS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2578099" y="5143500"/>
            <a:ext cx="7848602" cy="847725"/>
          </a:xfrm>
          <a:prstGeom prst="rect">
            <a:avLst/>
          </a:prstGeom>
        </p:spPr>
        <p:txBody>
          <a:bodyPr/>
          <a:lstStyle/>
          <a:p>
            <a:pPr/>
            <a:r>
              <a:t>welefen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创建 HTTP 服务</a:t>
            </a:r>
          </a:p>
        </p:txBody>
      </p:sp>
      <p:pic>
        <p:nvPicPr>
          <p:cNvPr id="1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59699"/>
            <a:ext cx="13004800" cy="303761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6942"/>
            </a:lvl1pPr>
          </a:lstStyle>
          <a:p>
            <a:pPr/>
            <a:r>
              <a:t>Node.js 历史和特性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C10K 问题</a:t>
            </a:r>
          </a:p>
        </p:txBody>
      </p:sp>
      <p:sp>
        <p:nvSpPr>
          <p:cNvPr id="151" name="Shape 151"/>
          <p:cNvSpPr/>
          <p:nvPr/>
        </p:nvSpPr>
        <p:spPr>
          <a:xfrm>
            <a:off x="3743669" y="4164220"/>
            <a:ext cx="5702301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让服务器支持一万并发请求！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700" y="3194050"/>
            <a:ext cx="9169400" cy="33655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315" y="2016067"/>
            <a:ext cx="10666170" cy="49741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异步非阻塞模型</a:t>
            </a:r>
          </a:p>
        </p:txBody>
      </p:sp>
      <p:sp>
        <p:nvSpPr>
          <p:cNvPr id="158" name="Shape 15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FreeBSD：kqueue</a:t>
            </a:r>
          </a:p>
          <a:p>
            <a:pPr/>
            <a:r>
              <a:t>Linux：epoll</a:t>
            </a:r>
          </a:p>
          <a:p>
            <a:pPr/>
            <a:r>
              <a:t>Windows：IOCP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7631" y="2748712"/>
            <a:ext cx="5080001" cy="1193801"/>
          </a:xfrm>
          <a:prstGeom prst="rect">
            <a:avLst/>
          </a:prstGeom>
          <a:ln w="3175">
            <a:miter lim="400000"/>
          </a:ln>
        </p:spPr>
      </p:pic>
      <p:pic>
        <p:nvPicPr>
          <p:cNvPr id="1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0805" y="5099811"/>
            <a:ext cx="4799801" cy="190507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00" y="1117600"/>
            <a:ext cx="12268200" cy="75184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5713"/>
            <a:ext cx="13004800" cy="444217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body" idx="1"/>
          </p:nvPr>
        </p:nvSpPr>
        <p:spPr>
          <a:xfrm>
            <a:off x="740213" y="1196726"/>
            <a:ext cx="11524374" cy="7360148"/>
          </a:xfrm>
          <a:prstGeom prst="rect">
            <a:avLst/>
          </a:prstGeom>
        </p:spPr>
        <p:txBody>
          <a:bodyPr/>
          <a:lstStyle/>
          <a:p>
            <a:pPr marL="398815" indent="-398815" defTabSz="554990">
              <a:spcBef>
                <a:spcPts val="3900"/>
              </a:spcBef>
              <a:defRPr sz="3230"/>
            </a:pPr>
            <a:r>
              <a:t>2009 年 3 月，Ryan Dahl 在博客上宣布准备基于 V8 创建一个轻量级的 WEB 服务器</a:t>
            </a:r>
          </a:p>
          <a:p>
            <a:pPr marL="398815" indent="-398815" defTabSz="554990">
              <a:spcBef>
                <a:spcPts val="3900"/>
              </a:spcBef>
              <a:defRPr sz="3230"/>
            </a:pPr>
            <a:r>
              <a:t>2009 年 5 月，Ryan Dahl 在 GitHub 上提交了最初的版本</a:t>
            </a:r>
          </a:p>
          <a:p>
            <a:pPr marL="398815" indent="-398815" defTabSz="554990">
              <a:spcBef>
                <a:spcPts val="3900"/>
              </a:spcBef>
              <a:defRPr sz="3230"/>
            </a:pPr>
            <a:r>
              <a:t>2010 年底，Node.js 获得了 joint 公司的资助，Ryan Dahl 加入 jouent 公司</a:t>
            </a:r>
          </a:p>
          <a:p>
            <a:pPr marL="398815" indent="-398815" defTabSz="554990">
              <a:spcBef>
                <a:spcPts val="3900"/>
              </a:spcBef>
              <a:defRPr sz="3230"/>
            </a:pPr>
            <a:r>
              <a:t>2011 年 7 月，Node.js 在微软的帮助下发布了 windows 版本</a:t>
            </a:r>
          </a:p>
          <a:p>
            <a:pPr marL="398815" indent="-398815" defTabSz="554990">
              <a:spcBef>
                <a:spcPts val="3900"/>
              </a:spcBef>
              <a:defRPr sz="3230"/>
            </a:pPr>
            <a:r>
              <a:t>2012 年 1 月底，Ryan Dahl 在架构满意的情况下，将Node.js 转交给 Isaac Z.Schlueter，后者是 Node.js 包管理NPM 的作者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2168337" y="984852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关于</a:t>
            </a:r>
          </a:p>
        </p:txBody>
      </p:sp>
      <p:sp>
        <p:nvSpPr>
          <p:cNvPr id="123" name="Shape 123"/>
          <p:cNvSpPr/>
          <p:nvPr/>
        </p:nvSpPr>
        <p:spPr>
          <a:xfrm>
            <a:off x="2203076" y="3168650"/>
            <a:ext cx="6891065" cy="3568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495300" indent="-266700" defTabSz="457200">
              <a:buSzPct val="100000"/>
              <a:buFont typeface="Arial"/>
              <a:buChar char="•"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李成银</a:t>
            </a:r>
          </a:p>
          <a:p>
            <a:pPr marL="495300" indent="-266700" defTabSz="457200">
              <a:buSzPct val="100000"/>
              <a:buFont typeface="Arial"/>
              <a:buChar char="•"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网名 welefen</a:t>
            </a:r>
          </a:p>
          <a:p>
            <a:pPr marL="495300" indent="-266700" defTabSz="457200">
              <a:buSzPct val="100000"/>
              <a:buFont typeface="Arial"/>
              <a:buChar char="•"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https://github.com/welefen</a:t>
            </a:r>
          </a:p>
          <a:p>
            <a:pPr marL="495300" indent="-266700" defTabSz="457200">
              <a:buSzPct val="100000"/>
              <a:buFont typeface="Arial"/>
              <a:buChar char="•"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开源项目 ThinkJS 作者 https://thinkjs.org/</a:t>
            </a:r>
          </a:p>
          <a:p>
            <a:pPr marL="495300" indent="-266700" defTabSz="457200">
              <a:buSzPct val="100000"/>
              <a:buFont typeface="Arial"/>
              <a:buChar char="•"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开源项目 Firekylin 作者</a:t>
            </a:r>
          </a:p>
          <a:p>
            <a:pPr marL="495300" indent="-266700" defTabSz="457200">
              <a:buSzPct val="100000"/>
              <a:buFont typeface="Arial"/>
              <a:buChar char="•"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8 年工作经验</a:t>
            </a:r>
          </a:p>
          <a:p>
            <a:pPr marL="495300" indent="-266700" defTabSz="457200">
              <a:buSzPct val="100000"/>
              <a:buFont typeface="Arial"/>
              <a:buChar char="•"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擅长前端工程化解决方案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"/>
          </p:nvPr>
        </p:nvSpPr>
        <p:spPr>
          <a:xfrm>
            <a:off x="702822" y="534547"/>
            <a:ext cx="11950733" cy="8684506"/>
          </a:xfrm>
          <a:prstGeom prst="rect">
            <a:avLst/>
          </a:prstGeom>
        </p:spPr>
        <p:txBody>
          <a:bodyPr/>
          <a:lstStyle/>
          <a:p>
            <a:pPr/>
            <a:r>
              <a:t>2014 年 8 月，以 Mikeal Rogers 为首，几个重要 core contributor 一起发起了一个叫做 “Node forword” 的组织，“Node forword”可以视作是io.js的前身。</a:t>
            </a:r>
          </a:p>
          <a:p>
            <a:pPr/>
            <a:r>
              <a:t>2015-01-14，io.js 发布了 v1.0.0 版本</a:t>
            </a:r>
          </a:p>
          <a:p>
            <a:pPr/>
            <a:r>
              <a:t>2015-09-08 Node.js 和 io.js 正式合并，发布了 v4.0.0 版本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Node.js 中的模块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CommonJS 规范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xfrm>
            <a:off x="2339974" y="918838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模块特性</a:t>
            </a:r>
          </a:p>
        </p:txBody>
      </p:sp>
      <p:sp>
        <p:nvSpPr>
          <p:cNvPr id="176" name="Shape 176"/>
          <p:cNvSpPr/>
          <p:nvPr>
            <p:ph type="body" sz="half" idx="1"/>
          </p:nvPr>
        </p:nvSpPr>
        <p:spPr>
          <a:xfrm>
            <a:off x="1613818" y="3395662"/>
            <a:ext cx="8324852" cy="4714876"/>
          </a:xfrm>
          <a:prstGeom prst="rect">
            <a:avLst/>
          </a:prstGeom>
        </p:spPr>
        <p:txBody>
          <a:bodyPr/>
          <a:lstStyle/>
          <a:p>
            <a:pPr/>
            <a:r>
              <a:t>一个单独的文件就是一个模块</a:t>
            </a:r>
          </a:p>
          <a:p>
            <a:pPr/>
            <a:r>
              <a:t>每一个模块都是一个单独的作用域</a:t>
            </a:r>
          </a:p>
          <a:p>
            <a:pPr/>
            <a:r>
              <a:t>内部变量为私有</a:t>
            </a:r>
          </a:p>
          <a:p>
            <a:pPr/>
            <a:r>
              <a:t>通过 module.exports 导出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2339974" y="714374"/>
            <a:ext cx="8324852" cy="1619252"/>
          </a:xfrm>
          <a:prstGeom prst="rect">
            <a:avLst/>
          </a:prstGeom>
        </p:spPr>
        <p:txBody>
          <a:bodyPr/>
          <a:lstStyle/>
          <a:p>
            <a:pPr/>
            <a:r>
              <a:t>模块特性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xfrm>
            <a:off x="1098907" y="3040397"/>
            <a:ext cx="10157623" cy="5425406"/>
          </a:xfrm>
          <a:prstGeom prst="rect">
            <a:avLst/>
          </a:prstGeom>
        </p:spPr>
        <p:txBody>
          <a:bodyPr/>
          <a:lstStyle/>
          <a:p>
            <a:pPr/>
            <a:r>
              <a:t>所有代码都运行在模块作用域，不会污染全局作用域</a:t>
            </a:r>
          </a:p>
          <a:p>
            <a:pPr/>
            <a:r>
              <a:t>模块可以多次加载，但是只会在第一次加载时运行一次，然后运行结果就被缓存了，以后再加载，就直接读取缓存结果。要想让模块再次运行，必须清除缓存。</a:t>
            </a:r>
          </a:p>
          <a:p>
            <a:pPr/>
            <a:r>
              <a:t>模块加载的顺序，按照其在代码中出现的顺序。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定义模块</a:t>
            </a:r>
          </a:p>
        </p:txBody>
      </p:sp>
      <p:sp>
        <p:nvSpPr>
          <p:cNvPr id="182" name="Shape 182"/>
          <p:cNvSpPr/>
          <p:nvPr/>
        </p:nvSpPr>
        <p:spPr>
          <a:xfrm>
            <a:off x="2540898" y="3632200"/>
            <a:ext cx="7421296" cy="4241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// circle.js</a:t>
            </a:r>
          </a:p>
          <a:p>
            <a:pPr/>
            <a:r>
              <a:t>var pi = Math.PI;</a:t>
            </a:r>
          </a:p>
          <a:p>
            <a:pPr/>
            <a:r>
              <a:t>exports.area = function (r) {</a:t>
            </a:r>
          </a:p>
          <a:p>
            <a:pPr/>
            <a:r>
              <a:t>    return pi * r * r;</a:t>
            </a:r>
          </a:p>
          <a:p>
            <a:pPr/>
            <a:r>
              <a:t>};</a:t>
            </a:r>
          </a:p>
          <a:p>
            <a:pPr/>
            <a:r>
              <a:t>exports.circumference = function (r) {</a:t>
            </a:r>
          </a:p>
          <a:p>
            <a:pPr/>
            <a:r>
              <a:t>    return 2 * pi * r;</a:t>
            </a:r>
          </a:p>
          <a:p>
            <a:pPr/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使用模块</a:t>
            </a:r>
          </a:p>
        </p:txBody>
      </p:sp>
      <p:sp>
        <p:nvSpPr>
          <p:cNvPr id="185" name="Shape 185"/>
          <p:cNvSpPr/>
          <p:nvPr/>
        </p:nvSpPr>
        <p:spPr>
          <a:xfrm>
            <a:off x="1440649" y="4013199"/>
            <a:ext cx="10123502" cy="1727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// myapp.js</a:t>
            </a:r>
          </a:p>
          <a:p>
            <a:pPr/>
            <a:r>
              <a:t>var circle = require('./circle.js');</a:t>
            </a:r>
          </a:p>
          <a:p>
            <a:pPr/>
            <a:r>
              <a:t>console.log('半径为4的圆面积是：' + circle.area(4));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xfrm>
            <a:off x="2551220" y="714374"/>
            <a:ext cx="8324852" cy="1619252"/>
          </a:xfrm>
          <a:prstGeom prst="rect">
            <a:avLst/>
          </a:prstGeom>
        </p:spPr>
        <p:txBody>
          <a:bodyPr/>
          <a:lstStyle/>
          <a:p>
            <a:pPr/>
            <a:r>
              <a:t>模块加载策略</a:t>
            </a:r>
          </a:p>
        </p:txBody>
      </p:sp>
      <p:sp>
        <p:nvSpPr>
          <p:cNvPr id="188" name="Shape 188"/>
          <p:cNvSpPr/>
          <p:nvPr/>
        </p:nvSpPr>
        <p:spPr>
          <a:xfrm>
            <a:off x="1517864" y="3296539"/>
            <a:ext cx="6272277" cy="1206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// 使用绝对路径</a:t>
            </a:r>
          </a:p>
          <a:p>
            <a:pPr/>
            <a:r>
              <a:t>require('/usr/share/foo/circle.js');</a:t>
            </a:r>
          </a:p>
        </p:txBody>
      </p:sp>
      <p:sp>
        <p:nvSpPr>
          <p:cNvPr id="189" name="Shape 189"/>
          <p:cNvSpPr/>
          <p:nvPr/>
        </p:nvSpPr>
        <p:spPr>
          <a:xfrm>
            <a:off x="1502852" y="4825796"/>
            <a:ext cx="4480307" cy="1206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// 使用相对路径</a:t>
            </a:r>
          </a:p>
          <a:p>
            <a:pPr/>
            <a:r>
              <a:t>require('./foo/circle.js');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2445597" y="271899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模块加载策略</a:t>
            </a:r>
          </a:p>
        </p:txBody>
      </p:sp>
      <p:sp>
        <p:nvSpPr>
          <p:cNvPr id="192" name="Shape 192"/>
          <p:cNvSpPr/>
          <p:nvPr/>
        </p:nvSpPr>
        <p:spPr>
          <a:xfrm>
            <a:off x="680212" y="2077068"/>
            <a:ext cx="10789337" cy="2857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// 使用模块名</a:t>
            </a:r>
          </a:p>
          <a:p>
            <a:pPr/>
            <a:r>
              <a:t>// 若不是原生模块，自动添加.js、.json、.node后缀查找</a:t>
            </a:r>
          </a:p>
          <a:p>
            <a:pPr/>
            <a:r>
              <a:t>// [$NODE_PATH, ~/.node_modules, </a:t>
            </a:r>
          </a:p>
          <a:p>
            <a:pPr/>
            <a:r>
              <a:t>//  ./node_modules, ../node_modules, ...]</a:t>
            </a:r>
          </a:p>
          <a:p>
            <a:pPr/>
            <a:r>
              <a:t>require('circle');</a:t>
            </a:r>
          </a:p>
        </p:txBody>
      </p:sp>
      <p:sp>
        <p:nvSpPr>
          <p:cNvPr id="193" name="Shape 193"/>
          <p:cNvSpPr/>
          <p:nvPr/>
        </p:nvSpPr>
        <p:spPr>
          <a:xfrm>
            <a:off x="685479" y="5374717"/>
            <a:ext cx="11845088" cy="3810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// 文件夹下“package.json”的main属性指定实际载入的JS代码</a:t>
            </a:r>
          </a:p>
          <a:p>
            <a:pPr/>
            <a:r>
              <a:t>{</a:t>
            </a:r>
          </a:p>
          <a:p>
            <a:pPr/>
            <a:r>
              <a:t>    "name": "name of the package",</a:t>
            </a:r>
          </a:p>
          <a:p>
            <a:pPr/>
            <a:r>
              <a:t>    "main": "libs/main.js",</a:t>
            </a:r>
          </a:p>
          <a:p>
            <a:pPr/>
            <a:r>
              <a:t>    ...</a:t>
            </a:r>
          </a:p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7300" y="1689531"/>
            <a:ext cx="7620001" cy="1612901"/>
          </a:xfrm>
          <a:prstGeom prst="rect">
            <a:avLst/>
          </a:prstGeom>
          <a:ln w="3175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2724" y="4445747"/>
            <a:ext cx="8521701" cy="22352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Node.js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2168337" y="588767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模块实现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3763" y="2646267"/>
            <a:ext cx="5334001" cy="1371601"/>
          </a:xfrm>
          <a:prstGeom prst="rect">
            <a:avLst/>
          </a:prstGeom>
          <a:ln w="3175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9169" y="5063825"/>
            <a:ext cx="9131301" cy="31115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2339974" y="971649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模块加载策略</a:t>
            </a:r>
          </a:p>
        </p:txBody>
      </p:sp>
      <p:sp>
        <p:nvSpPr>
          <p:cNvPr id="203" name="Shape 203"/>
          <p:cNvSpPr/>
          <p:nvPr>
            <p:ph type="body" idx="1"/>
          </p:nvPr>
        </p:nvSpPr>
        <p:spPr>
          <a:xfrm>
            <a:off x="1196948" y="2994677"/>
            <a:ext cx="10610904" cy="5516846"/>
          </a:xfrm>
          <a:prstGeom prst="rect">
            <a:avLst/>
          </a:prstGeom>
        </p:spPr>
        <p:txBody>
          <a:bodyPr/>
          <a:lstStyle/>
          <a:p>
            <a:pPr/>
            <a:r>
              <a:t>检查 Module._cache，是否缓存之中有指定模块</a:t>
            </a:r>
          </a:p>
          <a:p>
            <a:pPr/>
            <a:r>
              <a:t> 如果缓存之中没有，就创建一个新的 Module 实例</a:t>
            </a:r>
          </a:p>
          <a:p>
            <a:pPr/>
            <a:r>
              <a:t>使用 module.load() 加载指定的模块文件</a:t>
            </a:r>
          </a:p>
          <a:p>
            <a:pPr/>
            <a:r>
              <a:t>返回该模块的 module.exports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2339974" y="714374"/>
            <a:ext cx="8324852" cy="1619252"/>
          </a:xfrm>
          <a:prstGeom prst="rect">
            <a:avLst/>
          </a:prstGeom>
        </p:spPr>
        <p:txBody>
          <a:bodyPr/>
          <a:lstStyle/>
          <a:p>
            <a:pPr/>
            <a:r>
              <a:t>模块加载策略</a:t>
            </a:r>
          </a:p>
        </p:txBody>
      </p:sp>
      <p:sp>
        <p:nvSpPr>
          <p:cNvPr id="206" name="Shape 206"/>
          <p:cNvSpPr/>
          <p:nvPr>
            <p:ph type="body" sz="half" idx="1"/>
          </p:nvPr>
        </p:nvSpPr>
        <p:spPr>
          <a:xfrm>
            <a:off x="1996700" y="4082821"/>
            <a:ext cx="8324852" cy="4714876"/>
          </a:xfrm>
          <a:prstGeom prst="rect">
            <a:avLst/>
          </a:prstGeom>
        </p:spPr>
        <p:txBody>
          <a:bodyPr/>
          <a:lstStyle/>
          <a:p>
            <a:pPr marL="377824" indent="-377824" defTabSz="525779">
              <a:spcBef>
                <a:spcPts val="3700"/>
              </a:spcBef>
              <a:defRPr sz="3059"/>
            </a:pPr>
            <a:r>
              <a:t>通过 exports 到处对象</a:t>
            </a:r>
          </a:p>
          <a:p>
            <a:pPr marL="377824" indent="-377824" defTabSz="525779">
              <a:spcBef>
                <a:spcPts val="3700"/>
              </a:spcBef>
              <a:defRPr sz="3059"/>
            </a:pPr>
            <a:r>
              <a:t>通过 require 加载其他模块</a:t>
            </a:r>
          </a:p>
          <a:p>
            <a:pPr marL="377824" indent="-377824" defTabSz="525779">
              <a:spcBef>
                <a:spcPts val="3700"/>
              </a:spcBef>
              <a:defRPr sz="3059"/>
            </a:pPr>
            <a:r>
              <a:t>通过 module 直接导出非对象</a:t>
            </a:r>
          </a:p>
          <a:p>
            <a:pPr marL="377824" indent="-377824" defTabSz="525779">
              <a:spcBef>
                <a:spcPts val="3700"/>
              </a:spcBef>
              <a:defRPr sz="3059"/>
            </a:pPr>
            <a:r>
              <a:t>__filename 为当前文件的绝对路径</a:t>
            </a:r>
          </a:p>
          <a:p>
            <a:pPr marL="377824" indent="-377824" defTabSz="525779">
              <a:spcBef>
                <a:spcPts val="3700"/>
              </a:spcBef>
              <a:defRPr sz="3059"/>
            </a:pPr>
            <a:r>
              <a:t>__dirname 切当前文件的目录</a:t>
            </a: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5389" y="2626853"/>
            <a:ext cx="9283701" cy="9779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2339974" y="509550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模块缓存</a:t>
            </a:r>
          </a:p>
        </p:txBody>
      </p:sp>
      <p:sp>
        <p:nvSpPr>
          <p:cNvPr id="210" name="Shape 210"/>
          <p:cNvSpPr/>
          <p:nvPr>
            <p:ph type="body" sz="half" idx="1"/>
          </p:nvPr>
        </p:nvSpPr>
        <p:spPr>
          <a:xfrm>
            <a:off x="1310153" y="2624985"/>
            <a:ext cx="10694968" cy="3472829"/>
          </a:xfrm>
          <a:prstGeom prst="rect">
            <a:avLst/>
          </a:prstGeom>
        </p:spPr>
        <p:txBody>
          <a:bodyPr/>
          <a:lstStyle/>
          <a:p>
            <a:pPr/>
            <a:r>
              <a:t>require(‘./example.js');</a:t>
            </a:r>
          </a:p>
          <a:p>
            <a:pPr>
              <a:spcBef>
                <a:spcPts val="3000"/>
              </a:spcBef>
            </a:pPr>
            <a:r>
              <a:t>require('./example.js').message = “hello";</a:t>
            </a:r>
          </a:p>
          <a:p>
            <a:pPr/>
            <a:r>
              <a:t>require('./example.js').message</a:t>
            </a:r>
          </a:p>
        </p:txBody>
      </p:sp>
      <p:sp>
        <p:nvSpPr>
          <p:cNvPr id="211" name="Shape 211"/>
          <p:cNvSpPr/>
          <p:nvPr/>
        </p:nvSpPr>
        <p:spPr>
          <a:xfrm>
            <a:off x="1650911" y="6976426"/>
            <a:ext cx="9420963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这样设计的好处是只有第一次加载时才有 IO 操作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模块缓存</a:t>
            </a:r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xfrm>
            <a:off x="2339974" y="3171825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缓存在 require.cache 对象中</a:t>
            </a:r>
          </a:p>
        </p:txBody>
      </p:sp>
      <p:pic>
        <p:nvPicPr>
          <p:cNvPr id="2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142" y="4929972"/>
            <a:ext cx="9880601" cy="33528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删除模块缓存</a:t>
            </a:r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487" y="3979309"/>
            <a:ext cx="8801101" cy="23495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2339974" y="1328126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原生模块</a:t>
            </a:r>
          </a:p>
        </p:txBody>
      </p:sp>
      <p:sp>
        <p:nvSpPr>
          <p:cNvPr id="221" name="Shape 221"/>
          <p:cNvSpPr/>
          <p:nvPr>
            <p:ph type="body" sz="half" idx="1"/>
          </p:nvPr>
        </p:nvSpPr>
        <p:spPr>
          <a:xfrm>
            <a:off x="1666629" y="3540893"/>
            <a:ext cx="8324852" cy="4714876"/>
          </a:xfrm>
          <a:prstGeom prst="rect">
            <a:avLst/>
          </a:prstGeom>
        </p:spPr>
        <p:txBody>
          <a:bodyPr/>
          <a:lstStyle/>
          <a:p>
            <a:pPr marL="356834" indent="-356834" defTabSz="496570">
              <a:spcBef>
                <a:spcPts val="1800"/>
              </a:spcBef>
              <a:defRPr sz="2890"/>
            </a:pPr>
            <a:r>
              <a:t>http</a:t>
            </a:r>
          </a:p>
          <a:p>
            <a:pPr marL="356834" indent="-356834" defTabSz="496570">
              <a:spcBef>
                <a:spcPts val="1800"/>
              </a:spcBef>
              <a:defRPr sz="2890"/>
            </a:pPr>
            <a:r>
              <a:t>fs</a:t>
            </a:r>
          </a:p>
          <a:p>
            <a:pPr marL="356834" indent="-356834" defTabSz="496570">
              <a:spcBef>
                <a:spcPts val="1800"/>
              </a:spcBef>
              <a:defRPr sz="2890"/>
            </a:pPr>
            <a:r>
              <a:t>url</a:t>
            </a:r>
          </a:p>
          <a:p>
            <a:pPr marL="356834" indent="-356834" defTabSz="496570">
              <a:spcBef>
                <a:spcPts val="1800"/>
              </a:spcBef>
              <a:defRPr sz="2890"/>
            </a:pPr>
            <a:r>
              <a:t>path</a:t>
            </a:r>
          </a:p>
          <a:p>
            <a:pPr marL="356834" indent="-356834" defTabSz="496570">
              <a:spcBef>
                <a:spcPts val="1800"/>
              </a:spcBef>
              <a:defRPr sz="2890"/>
            </a:pPr>
            <a:r>
              <a:t>process</a:t>
            </a:r>
          </a:p>
          <a:p>
            <a:pPr marL="356834" indent="-356834" defTabSz="496570">
              <a:spcBef>
                <a:spcPts val="1800"/>
              </a:spcBef>
              <a:defRPr sz="2890"/>
            </a:pPr>
            <a:r>
              <a:t>query string</a:t>
            </a:r>
          </a:p>
          <a:p>
            <a:pPr marL="356834" indent="-356834" defTabSz="496570">
              <a:spcBef>
                <a:spcPts val="1800"/>
              </a:spcBef>
              <a:defRPr sz="2890"/>
            </a:pPr>
            <a:r>
              <a:t>…</a:t>
            </a:r>
          </a:p>
        </p:txBody>
      </p:sp>
      <p:sp>
        <p:nvSpPr>
          <p:cNvPr id="222" name="Shape 222"/>
          <p:cNvSpPr/>
          <p:nvPr/>
        </p:nvSpPr>
        <p:spPr>
          <a:xfrm>
            <a:off x="2354554" y="8578811"/>
            <a:ext cx="8295692" cy="596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u="sng"/>
            </a:lvl1pPr>
          </a:lstStyle>
          <a:p>
            <a:pPr>
              <a:defRPr u="none"/>
            </a:pPr>
            <a:r>
              <a:rPr u="sng"/>
              <a:t>https://nodejs.org/dist/latest-v4.x/docs/api/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708"/>
            </a:lvl1pPr>
          </a:lstStyle>
          <a:p>
            <a:pPr/>
            <a:r>
              <a:t>只有这些模块是远远不够的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xfrm>
            <a:off x="2578099" y="2780365"/>
            <a:ext cx="7848602" cy="2476501"/>
          </a:xfrm>
          <a:prstGeom prst="rect">
            <a:avLst/>
          </a:prstGeom>
        </p:spPr>
        <p:txBody>
          <a:bodyPr/>
          <a:lstStyle/>
          <a:p>
            <a:pPr/>
            <a:r>
              <a:t>npm</a:t>
            </a:r>
          </a:p>
        </p:txBody>
      </p:sp>
      <p:sp>
        <p:nvSpPr>
          <p:cNvPr id="227" name="Shape 227"/>
          <p:cNvSpPr/>
          <p:nvPr/>
        </p:nvSpPr>
        <p:spPr>
          <a:xfrm>
            <a:off x="4436711" y="5101435"/>
            <a:ext cx="4600779" cy="596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node package manage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250" y="1976616"/>
            <a:ext cx="12306300" cy="4559301"/>
          </a:xfrm>
          <a:prstGeom prst="rect">
            <a:avLst/>
          </a:prstGeom>
          <a:ln w="3175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4365758" y="7271729"/>
            <a:ext cx="4695775" cy="596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u="sng"/>
            </a:lvl1pPr>
          </a:lstStyle>
          <a:p>
            <a:pPr>
              <a:defRPr u="none"/>
            </a:pPr>
            <a:r>
              <a:rPr u="sng"/>
              <a:t>https://www.npmjs.com/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Node.js 是什么？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xfrm>
            <a:off x="2339974" y="1895848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npm</a:t>
            </a:r>
          </a:p>
        </p:txBody>
      </p:sp>
      <p:sp>
        <p:nvSpPr>
          <p:cNvPr id="233" name="Shape 233"/>
          <p:cNvSpPr/>
          <p:nvPr/>
        </p:nvSpPr>
        <p:spPr>
          <a:xfrm>
            <a:off x="5030419" y="4485930"/>
            <a:ext cx="2943962" cy="596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npm install xxx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xfrm>
            <a:off x="2155134" y="7842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package.son</a:t>
            </a:r>
          </a:p>
        </p:txBody>
      </p:sp>
      <p:pic>
        <p:nvPicPr>
          <p:cNvPr id="2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00" y="1733550"/>
            <a:ext cx="10998200" cy="80391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xfrm>
            <a:off x="2339974" y="1050866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Node.js 框架</a:t>
            </a:r>
          </a:p>
        </p:txBody>
      </p:sp>
      <p:sp>
        <p:nvSpPr>
          <p:cNvPr id="239" name="Shape 239"/>
          <p:cNvSpPr/>
          <p:nvPr>
            <p:ph type="body" sz="half" idx="1"/>
          </p:nvPr>
        </p:nvSpPr>
        <p:spPr>
          <a:xfrm>
            <a:off x="2339974" y="3395662"/>
            <a:ext cx="8324852" cy="4714876"/>
          </a:xfrm>
          <a:prstGeom prst="rect">
            <a:avLst/>
          </a:prstGeom>
        </p:spPr>
        <p:txBody>
          <a:bodyPr/>
          <a:lstStyle/>
          <a:p>
            <a:pPr/>
            <a:r>
              <a:t>express</a:t>
            </a:r>
          </a:p>
          <a:p>
            <a:pPr/>
            <a:r>
              <a:t>koa</a:t>
            </a:r>
          </a:p>
          <a:p>
            <a:pPr/>
            <a:r>
              <a:t>sails.js</a:t>
            </a:r>
          </a:p>
          <a:p>
            <a:pPr/>
            <a:r>
              <a:t>ThinkJS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245" y="1062337"/>
            <a:ext cx="13004801" cy="6546293"/>
          </a:xfrm>
          <a:prstGeom prst="rect">
            <a:avLst/>
          </a:prstGeom>
          <a:ln w="3175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3135384" y="8301551"/>
            <a:ext cx="6496381" cy="596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https://github.com/75team/thinkjs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54464"/>
            <a:ext cx="13004801" cy="6531718"/>
          </a:xfrm>
          <a:prstGeom prst="rect">
            <a:avLst/>
          </a:prstGeom>
          <a:ln w="3175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4874221" y="8420377"/>
            <a:ext cx="3520415" cy="596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u="sng"/>
            </a:lvl1pPr>
          </a:lstStyle>
          <a:p>
            <a:pPr>
              <a:defRPr u="none"/>
            </a:pPr>
            <a:r>
              <a:rPr u="sng"/>
              <a:t>https://thinkjs.org/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xfrm>
            <a:off x="2234351" y="3651826"/>
            <a:ext cx="8324852" cy="1619251"/>
          </a:xfrm>
          <a:prstGeom prst="rect">
            <a:avLst/>
          </a:prstGeom>
        </p:spPr>
        <p:txBody>
          <a:bodyPr/>
          <a:lstStyle>
            <a:lvl1pPr defTabSz="368045">
              <a:defRPr sz="4914"/>
            </a:lvl1pPr>
          </a:lstStyle>
          <a:p>
            <a:pPr/>
            <a:r>
              <a:t>Use the full ES6/7 features to develop Node.js applications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xfrm>
            <a:off x="2578099" y="3638550"/>
            <a:ext cx="7848602" cy="2476501"/>
          </a:xfrm>
          <a:prstGeom prst="rect">
            <a:avLst/>
          </a:prstGeom>
        </p:spPr>
        <p:txBody>
          <a:bodyPr/>
          <a:lstStyle>
            <a:lvl1pPr defTabSz="560831">
              <a:defRPr sz="7487"/>
            </a:lvl1pPr>
          </a:lstStyle>
          <a:p>
            <a:pPr/>
            <a:r>
              <a:t>先讲些 ES6/7 特性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708"/>
            </a:lvl1pPr>
          </a:lstStyle>
          <a:p>
            <a:pPr/>
            <a:r>
              <a:t>2015 年 6 月正式发布了 ES6 规范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xfrm>
            <a:off x="2234351" y="311507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ES6 特性</a:t>
            </a:r>
          </a:p>
        </p:txBody>
      </p:sp>
      <p:pic>
        <p:nvPicPr>
          <p:cNvPr id="2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950" y="2381250"/>
            <a:ext cx="5892801" cy="67437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xfrm>
            <a:off x="2009903" y="298304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arrows</a:t>
            </a: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12" y="2124000"/>
            <a:ext cx="7670801" cy="1333501"/>
          </a:xfrm>
          <a:prstGeom prst="rect">
            <a:avLst/>
          </a:prstGeom>
          <a:ln w="3175">
            <a:miter lim="400000"/>
          </a:ln>
        </p:spPr>
      </p:pic>
      <p:pic>
        <p:nvPicPr>
          <p:cNvPr id="25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419" y="3828675"/>
            <a:ext cx="6121401" cy="1663701"/>
          </a:xfrm>
          <a:prstGeom prst="rect">
            <a:avLst/>
          </a:prstGeom>
          <a:ln w="3175">
            <a:miter lim="400000"/>
          </a:ln>
        </p:spPr>
      </p:pic>
      <p:pic>
        <p:nvPicPr>
          <p:cNvPr id="2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7813" y="6063850"/>
            <a:ext cx="7366001" cy="27813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  <p:bldP build="whole" bldLvl="1" animBg="1" rev="0" advAuto="0" spid="259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Node.js</a:t>
            </a:r>
          </a:p>
        </p:txBody>
      </p:sp>
      <p:sp>
        <p:nvSpPr>
          <p:cNvPr id="130" name="Shape 130"/>
          <p:cNvSpPr/>
          <p:nvPr>
            <p:ph type="body" sz="half" idx="1"/>
          </p:nvPr>
        </p:nvSpPr>
        <p:spPr>
          <a:xfrm>
            <a:off x="2339974" y="3607518"/>
            <a:ext cx="8324852" cy="471487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</a:pPr>
            <a:r>
              <a:t>服务器端 JS 运行环境</a:t>
            </a:r>
          </a:p>
          <a:p>
            <a:pPr>
              <a:spcBef>
                <a:spcPts val="3000"/>
              </a:spcBef>
            </a:pPr>
            <a:r>
              <a:t>基于 Google V8 引擎</a:t>
            </a:r>
          </a:p>
          <a:p>
            <a:pPr>
              <a:spcBef>
                <a:spcPts val="3000"/>
              </a:spcBef>
            </a:pPr>
            <a:r>
              <a:t>不是一个新的语言</a:t>
            </a:r>
          </a:p>
          <a:p>
            <a:pPr>
              <a:spcBef>
                <a:spcPts val="3000"/>
              </a:spcBef>
            </a:pPr>
            <a:r>
              <a:t>不是一个 Web 开发框架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xfrm>
            <a:off x="1825063" y="7842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classes</a:t>
            </a:r>
          </a:p>
        </p:txBody>
      </p:sp>
      <p:pic>
        <p:nvPicPr>
          <p:cNvPr id="2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5319" y="1850525"/>
            <a:ext cx="8369301" cy="7112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xfrm>
            <a:off x="2141932" y="219087"/>
            <a:ext cx="8324852" cy="1619251"/>
          </a:xfrm>
          <a:prstGeom prst="rect">
            <a:avLst/>
          </a:prstGeom>
        </p:spPr>
        <p:txBody>
          <a:bodyPr/>
          <a:lstStyle>
            <a:lvl1pPr defTabSz="426466">
              <a:defRPr sz="5694"/>
            </a:lvl1pPr>
          </a:lstStyle>
          <a:p>
            <a:pPr/>
            <a:r>
              <a:t>Enhanced Object Literals</a:t>
            </a:r>
          </a:p>
        </p:txBody>
      </p:sp>
      <p:pic>
        <p:nvPicPr>
          <p:cNvPr id="2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51150"/>
            <a:ext cx="9194800" cy="40513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xfrm>
            <a:off x="2247554" y="311507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Template Strings</a:t>
            </a:r>
          </a:p>
        </p:txBody>
      </p:sp>
      <p:pic>
        <p:nvPicPr>
          <p:cNvPr id="2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550" y="2340822"/>
            <a:ext cx="11315700" cy="52832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xfrm>
            <a:off x="2339974" y="87059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Destructuring</a:t>
            </a:r>
          </a:p>
        </p:txBody>
      </p:sp>
      <p:pic>
        <p:nvPicPr>
          <p:cNvPr id="2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6550" y="1768375"/>
            <a:ext cx="7251700" cy="73787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xfrm>
            <a:off x="2339974" y="271899"/>
            <a:ext cx="8324852" cy="1619251"/>
          </a:xfrm>
          <a:prstGeom prst="rect">
            <a:avLst/>
          </a:prstGeom>
        </p:spPr>
        <p:txBody>
          <a:bodyPr/>
          <a:lstStyle>
            <a:lvl1pPr defTabSz="443991">
              <a:defRPr sz="5928"/>
            </a:lvl1pPr>
          </a:lstStyle>
          <a:p>
            <a:pPr/>
            <a:r>
              <a:t>Default + Rest + Spread</a:t>
            </a:r>
          </a:p>
        </p:txBody>
      </p:sp>
      <p:pic>
        <p:nvPicPr>
          <p:cNvPr id="2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4450" y="2173582"/>
            <a:ext cx="7835900" cy="61722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2339974" y="205884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Modules</a:t>
            </a:r>
          </a:p>
        </p:txBody>
      </p:sp>
      <p:pic>
        <p:nvPicPr>
          <p:cNvPr id="2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350" y="2045473"/>
            <a:ext cx="5334001" cy="1701801"/>
          </a:xfrm>
          <a:prstGeom prst="rect">
            <a:avLst/>
          </a:prstGeom>
          <a:ln w="3175">
            <a:miter lim="400000"/>
          </a:ln>
        </p:spPr>
      </p:pic>
      <p:pic>
        <p:nvPicPr>
          <p:cNvPr id="27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3653" y="4646375"/>
            <a:ext cx="6070601" cy="1168401"/>
          </a:xfrm>
          <a:prstGeom prst="rect">
            <a:avLst/>
          </a:prstGeom>
          <a:ln w="3175">
            <a:miter lim="400000"/>
          </a:ln>
        </p:spPr>
      </p:pic>
      <p:pic>
        <p:nvPicPr>
          <p:cNvPr id="27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7151" y="6898717"/>
            <a:ext cx="5448301" cy="1016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708"/>
            </a:lvl1pPr>
          </a:lstStyle>
          <a:p>
            <a:pPr/>
            <a:r>
              <a:t>Node.js 最严重的问题是什么呢？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异步问题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6083"/>
            </a:lvl1pPr>
          </a:lstStyle>
          <a:p>
            <a:pPr/>
            <a:r>
              <a:t>Node.js 默认用 callback 处理异步问题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77163"/>
            <a:ext cx="13004801" cy="396447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7804"/>
            <a:ext cx="13004801" cy="9346717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8591337" y="8948491"/>
            <a:ext cx="4192728" cy="596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u="sng"/>
            </a:lvl1pPr>
          </a:lstStyle>
          <a:p>
            <a:pPr>
              <a:defRPr u="none"/>
            </a:pPr>
            <a:r>
              <a:rPr u="sng"/>
              <a:t>https://nodejs.org/en/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xfrm>
            <a:off x="2194743" y="-18564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callback hell</a:t>
            </a:r>
          </a:p>
        </p:txBody>
      </p:sp>
      <p:pic>
        <p:nvPicPr>
          <p:cNvPr id="2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20519"/>
            <a:ext cx="13004801" cy="846516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xfrm>
            <a:off x="2247554" y="714374"/>
            <a:ext cx="8324852" cy="1619252"/>
          </a:xfrm>
          <a:prstGeom prst="rect">
            <a:avLst/>
          </a:prstGeom>
        </p:spPr>
        <p:txBody>
          <a:bodyPr/>
          <a:lstStyle/>
          <a:p>
            <a:pPr/>
            <a:r>
              <a:t>callback hell</a:t>
            </a:r>
          </a:p>
        </p:txBody>
      </p:sp>
      <p:sp>
        <p:nvSpPr>
          <p:cNvPr id="293" name="Shape 293"/>
          <p:cNvSpPr/>
          <p:nvPr>
            <p:ph type="body" sz="half" idx="1"/>
          </p:nvPr>
        </p:nvSpPr>
        <p:spPr>
          <a:xfrm>
            <a:off x="1891078" y="3264244"/>
            <a:ext cx="8324851" cy="3961335"/>
          </a:xfrm>
          <a:prstGeom prst="rect">
            <a:avLst/>
          </a:prstGeom>
        </p:spPr>
        <p:txBody>
          <a:bodyPr/>
          <a:lstStyle/>
          <a:p>
            <a:pPr/>
            <a:r>
              <a:t>嵌套太严重</a:t>
            </a:r>
          </a:p>
          <a:p>
            <a:pPr/>
            <a:r>
              <a:t>不能统一处理错误</a:t>
            </a:r>
          </a:p>
          <a:p>
            <a:pPr/>
            <a:r>
              <a:t>try/catch 不能捕获错误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Promise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Promise</a:t>
            </a:r>
          </a:p>
        </p:txBody>
      </p:sp>
      <p:sp>
        <p:nvSpPr>
          <p:cNvPr id="298" name="Shape 29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pending</a:t>
            </a:r>
          </a:p>
          <a:p>
            <a:pPr/>
            <a:r>
              <a:t>resolved</a:t>
            </a:r>
          </a:p>
          <a:p>
            <a:pPr/>
            <a:r>
              <a:t>rejected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Promise</a:t>
            </a:r>
          </a:p>
        </p:txBody>
      </p:sp>
      <p:pic>
        <p:nvPicPr>
          <p:cNvPr id="3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1862" y="4921250"/>
            <a:ext cx="7797801" cy="16637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xfrm>
            <a:off x="2339974" y="1169692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Promise</a:t>
            </a:r>
          </a:p>
        </p:txBody>
      </p:sp>
      <p:pic>
        <p:nvPicPr>
          <p:cNvPr id="3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887" y="4015600"/>
            <a:ext cx="11408591" cy="3078915"/>
          </a:xfrm>
          <a:prstGeom prst="rect">
            <a:avLst/>
          </a:prstGeom>
          <a:ln w="3175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3822674" y="8070318"/>
            <a:ext cx="5359452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把 callback 包装成 Promise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/>
          </p:nvPr>
        </p:nvSpPr>
        <p:spPr>
          <a:xfrm>
            <a:off x="2339974" y="364318"/>
            <a:ext cx="8324852" cy="1619252"/>
          </a:xfrm>
          <a:prstGeom prst="rect">
            <a:avLst/>
          </a:prstGeom>
        </p:spPr>
        <p:txBody>
          <a:bodyPr/>
          <a:lstStyle>
            <a:lvl1pPr defTabSz="554990">
              <a:defRPr sz="7410"/>
            </a:lvl1pPr>
          </a:lstStyle>
          <a:p>
            <a:pPr/>
            <a:r>
              <a:t>callback =&gt; Promise</a:t>
            </a:r>
          </a:p>
        </p:txBody>
      </p:sp>
      <p:pic>
        <p:nvPicPr>
          <p:cNvPr id="3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16" y="2666068"/>
            <a:ext cx="12949768" cy="4033798"/>
          </a:xfrm>
          <a:prstGeom prst="rect">
            <a:avLst/>
          </a:prstGeom>
          <a:ln w="3175">
            <a:miter lim="400000"/>
          </a:ln>
        </p:spPr>
      </p:pic>
      <p:pic>
        <p:nvPicPr>
          <p:cNvPr id="3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7334250"/>
            <a:ext cx="13004801" cy="240764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9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xfrm>
            <a:off x="2207946" y="377521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Promise</a:t>
            </a:r>
          </a:p>
        </p:txBody>
      </p:sp>
      <p:pic>
        <p:nvPicPr>
          <p:cNvPr id="3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99095"/>
            <a:ext cx="13004801" cy="670801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xfrm>
            <a:off x="2339974" y="714374"/>
            <a:ext cx="8324852" cy="1619252"/>
          </a:xfrm>
          <a:prstGeom prst="rect">
            <a:avLst/>
          </a:prstGeom>
        </p:spPr>
        <p:txBody>
          <a:bodyPr/>
          <a:lstStyle/>
          <a:p>
            <a:pPr/>
            <a:r>
              <a:t>Promise 的问题</a:t>
            </a:r>
          </a:p>
        </p:txBody>
      </p:sp>
      <p:sp>
        <p:nvSpPr>
          <p:cNvPr id="315" name="Shape 315"/>
          <p:cNvSpPr/>
          <p:nvPr>
            <p:ph type="body" idx="1"/>
          </p:nvPr>
        </p:nvSpPr>
        <p:spPr>
          <a:xfrm>
            <a:off x="1785455" y="2947376"/>
            <a:ext cx="9860765" cy="5148611"/>
          </a:xfrm>
          <a:prstGeom prst="rect">
            <a:avLst/>
          </a:prstGeom>
        </p:spPr>
        <p:txBody>
          <a:bodyPr/>
          <a:lstStyle/>
          <a:p>
            <a:pPr/>
            <a:r>
              <a:t>this 指向问题没有解决</a:t>
            </a:r>
          </a:p>
          <a:p>
            <a:pPr/>
            <a:r>
              <a:t>局部变量需要借助外层的临时变量才能向后传递</a:t>
            </a:r>
          </a:p>
          <a:p>
            <a:pPr/>
            <a:r>
              <a:t>无法直接跳过中间某些环节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700" y="3632200"/>
            <a:ext cx="11201400" cy="24892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/>
          </p:nvPr>
        </p:nvSpPr>
        <p:spPr>
          <a:xfrm>
            <a:off x="2339974" y="205884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Generators</a:t>
            </a:r>
          </a:p>
        </p:txBody>
      </p:sp>
      <p:pic>
        <p:nvPicPr>
          <p:cNvPr id="3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09751"/>
            <a:ext cx="13004801" cy="476783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Generators</a:t>
            </a:r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xfrm>
            <a:off x="2141932" y="3713141"/>
            <a:ext cx="8324852" cy="2872358"/>
          </a:xfrm>
          <a:prstGeom prst="rect">
            <a:avLst/>
          </a:prstGeom>
        </p:spPr>
        <p:txBody>
          <a:bodyPr/>
          <a:lstStyle/>
          <a:p>
            <a:pPr/>
            <a:r>
              <a:t>使用 * 和 yield</a:t>
            </a:r>
          </a:p>
          <a:p>
            <a:pPr/>
            <a:r>
              <a:t>是迭代器的一个子类型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xfrm>
            <a:off x="2115526" y="417130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Generators</a:t>
            </a:r>
          </a:p>
        </p:txBody>
      </p:sp>
      <p:pic>
        <p:nvPicPr>
          <p:cNvPr id="3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17557"/>
            <a:ext cx="12979401" cy="413252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2339974" y="714374"/>
            <a:ext cx="8324852" cy="1619252"/>
          </a:xfrm>
          <a:prstGeom prst="rect">
            <a:avLst/>
          </a:prstGeom>
        </p:spPr>
        <p:txBody>
          <a:bodyPr/>
          <a:lstStyle/>
          <a:p>
            <a:pPr/>
            <a:r>
              <a:t>Generators 的问题</a:t>
            </a:r>
          </a:p>
        </p:txBody>
      </p:sp>
      <p:sp>
        <p:nvSpPr>
          <p:cNvPr id="329" name="Shape 32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语义上不易理解</a:t>
            </a:r>
          </a:p>
          <a:p>
            <a:pPr/>
            <a:r>
              <a:t>需要借助执行器</a:t>
            </a:r>
          </a:p>
          <a:p>
            <a:pPr/>
            <a:r>
              <a:t>无法和 arrows 一起使用</a:t>
            </a:r>
          </a:p>
          <a:p>
            <a:pPr/>
            <a:r>
              <a:t>yield 和 yield *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Async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xfrm>
            <a:off x="2194743" y="311507"/>
            <a:ext cx="8324852" cy="1619251"/>
          </a:xfrm>
          <a:prstGeom prst="rect">
            <a:avLst/>
          </a:prstGeom>
        </p:spPr>
        <p:txBody>
          <a:bodyPr/>
          <a:lstStyle/>
          <a:p>
            <a:pPr/>
            <a:r>
              <a:t>Async functions</a:t>
            </a:r>
          </a:p>
        </p:txBody>
      </p:sp>
      <p:pic>
        <p:nvPicPr>
          <p:cNvPr id="3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50" y="2315633"/>
            <a:ext cx="13017500" cy="68528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xfrm>
            <a:off x="2339974" y="615172"/>
            <a:ext cx="8324852" cy="1619252"/>
          </a:xfrm>
          <a:prstGeom prst="rect">
            <a:avLst/>
          </a:prstGeom>
        </p:spPr>
        <p:txBody>
          <a:bodyPr/>
          <a:lstStyle/>
          <a:p>
            <a:pPr/>
            <a:r>
              <a:t>Async functions</a:t>
            </a:r>
          </a:p>
        </p:txBody>
      </p:sp>
      <p:sp>
        <p:nvSpPr>
          <p:cNvPr id="337" name="Shape 337"/>
          <p:cNvSpPr/>
          <p:nvPr>
            <p:ph type="body" sz="half" idx="1"/>
          </p:nvPr>
        </p:nvSpPr>
        <p:spPr>
          <a:xfrm>
            <a:off x="1494992" y="3633924"/>
            <a:ext cx="8324852" cy="4485013"/>
          </a:xfrm>
          <a:prstGeom prst="rect">
            <a:avLst/>
          </a:prstGeom>
        </p:spPr>
        <p:txBody>
          <a:bodyPr/>
          <a:lstStyle/>
          <a:p>
            <a:pPr marL="352636" indent="-352636" defTabSz="490727">
              <a:spcBef>
                <a:spcPts val="3500"/>
              </a:spcBef>
              <a:defRPr sz="2856"/>
            </a:pPr>
            <a:r>
              <a:t>基于 Promise</a:t>
            </a:r>
          </a:p>
          <a:p>
            <a:pPr marL="352636" indent="-352636" defTabSz="490727">
              <a:spcBef>
                <a:spcPts val="3500"/>
              </a:spcBef>
              <a:defRPr sz="2856"/>
            </a:pPr>
            <a:r>
              <a:t>返回 Promise</a:t>
            </a:r>
          </a:p>
          <a:p>
            <a:pPr marL="352636" indent="-352636" defTabSz="490727">
              <a:spcBef>
                <a:spcPts val="3500"/>
              </a:spcBef>
              <a:defRPr sz="2856"/>
            </a:pPr>
            <a:r>
              <a:t>使用 async/await 更加语义化</a:t>
            </a:r>
          </a:p>
          <a:p>
            <a:pPr marL="352636" indent="-352636" defTabSz="490727">
              <a:spcBef>
                <a:spcPts val="3500"/>
              </a:spcBef>
              <a:defRPr sz="2856"/>
            </a:pPr>
            <a:r>
              <a:t>支持和 Arrows 一起使用</a:t>
            </a:r>
          </a:p>
          <a:p>
            <a:pPr marL="352636" indent="-352636" defTabSz="490727">
              <a:spcBef>
                <a:spcPts val="3500"/>
              </a:spcBef>
              <a:defRPr sz="2856"/>
            </a:pPr>
            <a:r>
              <a:t>不用借助第三方模块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xfrm>
            <a:off x="2432394" y="714374"/>
            <a:ext cx="8324852" cy="1619252"/>
          </a:xfrm>
          <a:prstGeom prst="rect">
            <a:avLst/>
          </a:prstGeom>
        </p:spPr>
        <p:txBody>
          <a:bodyPr/>
          <a:lstStyle>
            <a:lvl1pPr defTabSz="426466">
              <a:defRPr sz="5694"/>
            </a:lvl1pPr>
          </a:lstStyle>
          <a:p>
            <a:pPr/>
            <a:r>
              <a:t>Async functions 错误捕获</a:t>
            </a:r>
          </a:p>
        </p:txBody>
      </p:sp>
      <p:pic>
        <p:nvPicPr>
          <p:cNvPr id="3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20" y="3404245"/>
            <a:ext cx="13004801" cy="469771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xfrm>
            <a:off x="2432394" y="714374"/>
            <a:ext cx="8324852" cy="1619252"/>
          </a:xfrm>
          <a:prstGeom prst="rect">
            <a:avLst/>
          </a:prstGeom>
        </p:spPr>
        <p:txBody>
          <a:bodyPr/>
          <a:lstStyle>
            <a:lvl1pPr defTabSz="426466">
              <a:defRPr sz="5694"/>
            </a:lvl1pPr>
          </a:lstStyle>
          <a:p>
            <a:pPr/>
            <a:r>
              <a:t>Async functions 错误捕获</a:t>
            </a:r>
          </a:p>
        </p:txBody>
      </p:sp>
      <p:pic>
        <p:nvPicPr>
          <p:cNvPr id="3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42145"/>
            <a:ext cx="13004800" cy="438174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xfrm>
            <a:off x="2339974" y="100262"/>
            <a:ext cx="8324852" cy="1048589"/>
          </a:xfrm>
          <a:prstGeom prst="rect">
            <a:avLst/>
          </a:prstGeom>
        </p:spPr>
        <p:txBody>
          <a:bodyPr/>
          <a:lstStyle>
            <a:lvl1pPr defTabSz="408940">
              <a:defRPr sz="5460"/>
            </a:lvl1pPr>
          </a:lstStyle>
          <a:p>
            <a:pPr/>
            <a:r>
              <a:t>Async functions 并行处理</a:t>
            </a:r>
          </a:p>
        </p:txBody>
      </p:sp>
      <p:pic>
        <p:nvPicPr>
          <p:cNvPr id="3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431" y="1409197"/>
            <a:ext cx="12065001" cy="2540001"/>
          </a:xfrm>
          <a:prstGeom prst="rect">
            <a:avLst/>
          </a:prstGeom>
          <a:ln w="3175">
            <a:miter lim="400000"/>
          </a:ln>
        </p:spPr>
      </p:pic>
      <p:pic>
        <p:nvPicPr>
          <p:cNvPr id="34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431" y="4019047"/>
            <a:ext cx="12065001" cy="2603501"/>
          </a:xfrm>
          <a:prstGeom prst="rect">
            <a:avLst/>
          </a:prstGeom>
          <a:ln w="3175">
            <a:miter lim="400000"/>
          </a:ln>
        </p:spPr>
      </p:pic>
      <p:pic>
        <p:nvPicPr>
          <p:cNvPr id="34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431" y="6679696"/>
            <a:ext cx="12065001" cy="30988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1"/>
      <p:bldP build="whole" bldLvl="1" animBg="1" rev="0" advAuto="0" spid="348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 word</a:t>
            </a:r>
          </a:p>
        </p:txBody>
      </p:sp>
      <p:sp>
        <p:nvSpPr>
          <p:cNvPr id="138" name="Shape 138"/>
          <p:cNvSpPr/>
          <p:nvPr/>
        </p:nvSpPr>
        <p:spPr>
          <a:xfrm>
            <a:off x="1043580" y="3948320"/>
            <a:ext cx="5287342" cy="1117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// hello.js</a:t>
            </a:r>
          </a:p>
          <a:p>
            <a:pPr/>
            <a:r>
              <a:t>console.log('Hello World!');</a:t>
            </a:r>
          </a:p>
        </p:txBody>
      </p:sp>
      <p:pic>
        <p:nvPicPr>
          <p:cNvPr id="13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6165" y="5634261"/>
            <a:ext cx="10515601" cy="914401"/>
          </a:xfrm>
          <a:prstGeom prst="rect">
            <a:avLst/>
          </a:prstGeom>
          <a:ln w="3175">
            <a:miter lim="400000"/>
          </a:ln>
        </p:spPr>
      </p:pic>
      <p:pic>
        <p:nvPicPr>
          <p:cNvPr id="14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7481452"/>
            <a:ext cx="13004801" cy="83759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1"/>
      <p:bldP build="whole" bldLvl="1" animBg="1" rev="0" advAuto="0" spid="140" grpId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xfrm>
            <a:off x="2339974" y="714374"/>
            <a:ext cx="8324852" cy="1619252"/>
          </a:xfrm>
          <a:prstGeom prst="rect">
            <a:avLst/>
          </a:prstGeom>
        </p:spPr>
        <p:txBody>
          <a:bodyPr/>
          <a:lstStyle>
            <a:lvl1pPr defTabSz="514095">
              <a:defRPr sz="6864"/>
            </a:lvl1pPr>
          </a:lstStyle>
          <a:p>
            <a:pPr/>
            <a:r>
              <a:t>Async functions 问题</a:t>
            </a:r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xfrm>
            <a:off x="2339974" y="3158622"/>
            <a:ext cx="8324852" cy="2856215"/>
          </a:xfrm>
          <a:prstGeom prst="rect">
            <a:avLst/>
          </a:prstGeom>
        </p:spPr>
        <p:txBody>
          <a:bodyPr/>
          <a:lstStyle/>
          <a:p>
            <a:pPr/>
            <a:r>
              <a:t>Stage-3</a:t>
            </a:r>
          </a:p>
          <a:p>
            <a:pPr/>
            <a:r>
              <a:t>没有 Runtime 支持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78196"/>
            <a:ext cx="13004801" cy="6676924"/>
          </a:xfrm>
          <a:prstGeom prst="rect">
            <a:avLst/>
          </a:prstGeom>
          <a:ln w="3175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4791337" y="8367565"/>
            <a:ext cx="3184475" cy="596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http://babeljs.io/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750" y="2298700"/>
            <a:ext cx="7099300" cy="51562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ES6/7 + Babel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1983316"/>
            <a:ext cx="10160000" cy="3721101"/>
          </a:xfrm>
          <a:prstGeom prst="rect">
            <a:avLst/>
          </a:prstGeom>
          <a:ln w="3175">
            <a:miter lim="400000"/>
          </a:ln>
        </p:spPr>
      </p:pic>
      <p:sp>
        <p:nvSpPr>
          <p:cNvPr id="361" name="Shape 361"/>
          <p:cNvSpPr/>
          <p:nvPr/>
        </p:nvSpPr>
        <p:spPr>
          <a:xfrm>
            <a:off x="4502725" y="6725571"/>
            <a:ext cx="5080509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2014 年 9 月发布 1.0 版本</a:t>
            </a:r>
          </a:p>
        </p:txBody>
      </p:sp>
      <p:sp>
        <p:nvSpPr>
          <p:cNvPr id="362" name="Shape 362"/>
          <p:cNvSpPr/>
          <p:nvPr/>
        </p:nvSpPr>
        <p:spPr>
          <a:xfrm>
            <a:off x="4382685" y="7847813"/>
            <a:ext cx="5320590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2015 年 10 月发布 2.0 版本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566"/>
            </a:lvl1pPr>
          </a:lstStyle>
          <a:p>
            <a:pPr/>
            <a:r>
              <a:t>开启 ThinkJS 之旅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读写文件</a:t>
            </a:r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666926"/>
            <a:ext cx="13004801" cy="392487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254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254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